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80" r:id="rId11"/>
    <p:sldId id="278" r:id="rId12"/>
    <p:sldId id="269" r:id="rId13"/>
    <p:sldId id="279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E4F141"/>
    <a:srgbClr val="FCF26A"/>
    <a:srgbClr val="E0E450"/>
    <a:srgbClr val="F4F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907869" y="6338026"/>
            <a:ext cx="2743200" cy="365125"/>
          </a:xfrm>
        </p:spPr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  <p:sp>
        <p:nvSpPr>
          <p:cNvPr id="7" name="Pravokutnik 6"/>
          <p:cNvSpPr/>
          <p:nvPr userDrawn="1"/>
        </p:nvSpPr>
        <p:spPr>
          <a:xfrm>
            <a:off x="0" y="6355635"/>
            <a:ext cx="12192000" cy="480593"/>
          </a:xfrm>
          <a:prstGeom prst="rect">
            <a:avLst/>
          </a:prstGeom>
          <a:solidFill>
            <a:srgbClr val="F4F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8" name="Slik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787" y="6380287"/>
            <a:ext cx="1646026" cy="43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75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9997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3700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64459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4867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1091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84449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79107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867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37863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dirty="0" smtClean="0"/>
              <a:t>Kliknite ikonu da biste dodali  sliku</a:t>
            </a:r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88901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40324-576C-4FE2-B24D-BA050561B8FE}" type="datetimeFigureOut">
              <a:rPr lang="hr-HR" smtClean="0"/>
              <a:t>25.10.2020.</a:t>
            </a:fld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 dirty="0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673B2-212B-47B3-B11B-D31F08B32614}" type="slidenum">
              <a:rPr lang="hr-HR" smtClean="0"/>
              <a:t>‹#›</a:t>
            </a:fld>
            <a:endParaRPr lang="hr-HR" dirty="0"/>
          </a:p>
        </p:txBody>
      </p:sp>
      <p:sp>
        <p:nvSpPr>
          <p:cNvPr id="7" name="Pravokutnik 6"/>
          <p:cNvSpPr/>
          <p:nvPr userDrawn="1"/>
        </p:nvSpPr>
        <p:spPr>
          <a:xfrm>
            <a:off x="0" y="6355635"/>
            <a:ext cx="12192000" cy="480593"/>
          </a:xfrm>
          <a:prstGeom prst="rect">
            <a:avLst/>
          </a:prstGeom>
          <a:solidFill>
            <a:srgbClr val="F4F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75063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787" y="6380287"/>
            <a:ext cx="1646026" cy="43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2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emf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edu.glogster.com/glog/zvuk-5dee8abc67675/32lica0wi3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32f5c1ff-d411-4ca4-a3b1-d6c39a850abf/assets/video/nc3_t4_zvuk_-_muzikalne_case.mp4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s://www.e-sfera.hr/dodatni-digitalni-sadrzaji/32f5c1ff-d411-4ca4-a3b1-d6c39a850abf/assets/video/nc3_t4_tonovi_i_sumovi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vascak.cz/data/android/physicsatschool/templateimg.php?s=kv_rychlost_zvuku&amp;l=hr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59614" y="2665926"/>
            <a:ext cx="9144000" cy="1440001"/>
          </a:xfrm>
        </p:spPr>
        <p:txBody>
          <a:bodyPr>
            <a:normAutofit/>
          </a:bodyPr>
          <a:lstStyle/>
          <a:p>
            <a:r>
              <a:rPr lang="hr-HR" sz="5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ef" panose="00000500000000000000" pitchFamily="2" charset="-79"/>
              </a:rPr>
              <a:t>Zvuk</a:t>
            </a:r>
            <a:r>
              <a:rPr lang="hr-HR" sz="4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ef" panose="00000500000000000000" pitchFamily="2" charset="-79"/>
                <a:cs typeface="Alef" panose="00000500000000000000" pitchFamily="2" charset="-79"/>
              </a:rPr>
              <a:t> </a:t>
            </a:r>
            <a:endParaRPr lang="hr-HR" sz="4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ef" panose="00000500000000000000" pitchFamily="2" charset="-79"/>
              <a:cs typeface="Alef" panose="00000500000000000000" pitchFamily="2" charset="-79"/>
            </a:endParaRPr>
          </a:p>
        </p:txBody>
      </p:sp>
      <p:sp>
        <p:nvSpPr>
          <p:cNvPr id="4" name="TekstniOkvir 3"/>
          <p:cNvSpPr txBox="1"/>
          <p:nvPr/>
        </p:nvSpPr>
        <p:spPr>
          <a:xfrm>
            <a:off x="8472196" y="5411755"/>
            <a:ext cx="3088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ef" panose="00000500000000000000" pitchFamily="2" charset="-79"/>
              </a:rPr>
              <a:t>VALOVI</a:t>
            </a:r>
            <a:r>
              <a:rPr lang="hr-H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ef" panose="00000500000000000000" pitchFamily="2" charset="-79"/>
                <a:cs typeface="Alef" panose="00000500000000000000" pitchFamily="2" charset="-79"/>
              </a:rPr>
              <a:t> </a:t>
            </a:r>
            <a:endParaRPr lang="hr-HR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ef" panose="00000500000000000000" pitchFamily="2" charset="-79"/>
              <a:cs typeface="Alef" panose="00000500000000000000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0045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10234" y="887506"/>
            <a:ext cx="10143565" cy="803182"/>
          </a:xfrm>
        </p:spPr>
        <p:txBody>
          <a:bodyPr>
            <a:normAutofit/>
          </a:bodyPr>
          <a:lstStyle/>
          <a:p>
            <a:r>
              <a:rPr lang="hr-HR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Ultrazvuk</a:t>
            </a:r>
            <a:endParaRPr lang="hr-HR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sp>
        <p:nvSpPr>
          <p:cNvPr id="6" name="Pravokutnik 5"/>
          <p:cNvSpPr/>
          <p:nvPr/>
        </p:nvSpPr>
        <p:spPr>
          <a:xfrm>
            <a:off x="1082351" y="1878242"/>
            <a:ext cx="102714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70000"/>
            </a:pPr>
            <a:r>
              <a:rPr lang="hr-HR" altLang="sr-Latn-R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altLang="sr-Latn-RS" sz="2800" b="1" dirty="0" smtClean="0">
                <a:solidFill>
                  <a:srgbClr val="000099"/>
                </a:solidFill>
                <a:cs typeface="Arial" panose="020B0604020202020204" pitchFamily="34" charset="0"/>
              </a:rPr>
              <a:t>ULTRAZVUK </a:t>
            </a:r>
            <a:r>
              <a:rPr lang="hr-HR" altLang="sr-Latn-RS" sz="2800" dirty="0" smtClean="0">
                <a:cs typeface="Arial" panose="020B0604020202020204" pitchFamily="34" charset="0"/>
              </a:rPr>
              <a:t>- zvučni </a:t>
            </a:r>
            <a:r>
              <a:rPr lang="hr-HR" altLang="sr-Latn-RS" sz="2800" dirty="0">
                <a:cs typeface="Arial" panose="020B0604020202020204" pitchFamily="34" charset="0"/>
              </a:rPr>
              <a:t>valovi s frekvencijom većom od  </a:t>
            </a:r>
            <a:r>
              <a:rPr lang="hr-HR" altLang="sr-Latn-RS" sz="2800" dirty="0" smtClean="0">
                <a:cs typeface="Arial" panose="020B0604020202020204" pitchFamily="34" charset="0"/>
              </a:rPr>
              <a:t>20 </a:t>
            </a:r>
            <a:r>
              <a:rPr lang="hr-HR" altLang="sr-Latn-RS" sz="2800" dirty="0">
                <a:cs typeface="Arial" panose="020B0604020202020204" pitchFamily="34" charset="0"/>
              </a:rPr>
              <a:t>000 </a:t>
            </a:r>
            <a:r>
              <a:rPr lang="hr-HR" altLang="sr-Latn-RS" sz="2800" dirty="0" smtClean="0">
                <a:cs typeface="Arial" panose="020B0604020202020204" pitchFamily="34" charset="0"/>
              </a:rPr>
              <a:t>Hz.</a:t>
            </a:r>
            <a:endParaRPr lang="hr-HR" sz="2800" dirty="0"/>
          </a:p>
        </p:txBody>
      </p:sp>
      <p:pic>
        <p:nvPicPr>
          <p:cNvPr id="8" name="Slika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005" y="2804460"/>
            <a:ext cx="2565401" cy="3432080"/>
          </a:xfrm>
          <a:prstGeom prst="rect">
            <a:avLst/>
          </a:prstGeom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139724" y="3050451"/>
            <a:ext cx="1908921" cy="70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hr-HR" altLang="sr-Latn-RS" sz="1400" dirty="0">
                <a:latin typeface="+mn-lt"/>
              </a:rPr>
              <a:t>Primjena ultrazvuka za</a:t>
            </a:r>
          </a:p>
          <a:p>
            <a:pPr>
              <a:lnSpc>
                <a:spcPct val="150000"/>
              </a:lnSpc>
            </a:pPr>
            <a:r>
              <a:rPr lang="hr-HR" altLang="sr-Latn-RS" sz="1400" dirty="0">
                <a:latin typeface="+mn-lt"/>
              </a:rPr>
              <a:t>određivanje udaljenosti</a:t>
            </a:r>
            <a:endParaRPr lang="en-US" altLang="sr-Latn-RS" sz="1400" dirty="0">
              <a:latin typeface="+mn-lt"/>
            </a:endParaRP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206837"/>
              </p:ext>
            </p:extLst>
          </p:nvPr>
        </p:nvGraphicFramePr>
        <p:xfrm>
          <a:off x="4636984" y="4537914"/>
          <a:ext cx="9144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495000" imgH="393480" progId="Equation.3">
                  <p:embed/>
                </p:oleObj>
              </mc:Choice>
              <mc:Fallback>
                <p:oleObj name="Equation" r:id="rId4" imgW="495000" imgH="393480" progId="Equation.3">
                  <p:embed/>
                  <p:pic>
                    <p:nvPicPr>
                      <p:cNvPr id="4608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6984" y="4537914"/>
                        <a:ext cx="914400" cy="727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8260530" y="5433842"/>
            <a:ext cx="163185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hr-HR" altLang="sr-Latn-RS" sz="1400" dirty="0"/>
              <a:t>Primjena ultrazvuka</a:t>
            </a:r>
          </a:p>
          <a:p>
            <a:r>
              <a:rPr lang="hr-HR" altLang="sr-Latn-RS" sz="1400" dirty="0"/>
              <a:t>u medicini</a:t>
            </a:r>
          </a:p>
        </p:txBody>
      </p:sp>
      <p:pic>
        <p:nvPicPr>
          <p:cNvPr id="13" name="Slika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8748" y="2925107"/>
            <a:ext cx="3509728" cy="2339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8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 txBox="1">
            <a:spLocks noChangeArrowheads="1"/>
          </p:cNvSpPr>
          <p:nvPr/>
        </p:nvSpPr>
        <p:spPr bwMode="auto">
          <a:xfrm>
            <a:off x="1287838" y="971867"/>
            <a:ext cx="31869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Odbijanje zvuka </a:t>
            </a:r>
            <a:endParaRPr lang="en-US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47106" name="Picture 3" descr="D:\Sandra - školska ppt\FIZIKA8_U\8_II_58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382" y="1812832"/>
            <a:ext cx="5781675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Box 8"/>
          <p:cNvSpPr txBox="1">
            <a:spLocks noChangeArrowheads="1"/>
          </p:cNvSpPr>
          <p:nvPr/>
        </p:nvSpPr>
        <p:spPr bwMode="auto">
          <a:xfrm>
            <a:off x="2040031" y="5259481"/>
            <a:ext cx="89040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hr-HR" altLang="sr-Latn-RS" sz="3200" dirty="0">
                <a:latin typeface="+mn-lt"/>
                <a:cs typeface="Arial" panose="020B0604020202020204" pitchFamily="34" charset="0"/>
              </a:rPr>
              <a:t>Zvuk se odbija od glatkih površina nekih tijela – </a:t>
            </a:r>
            <a:r>
              <a:rPr lang="hr-HR" altLang="sr-Latn-RS" sz="3200" b="1" dirty="0">
                <a:latin typeface="+mn-lt"/>
                <a:cs typeface="Arial" panose="020B0604020202020204" pitchFamily="34" charset="0"/>
              </a:rPr>
              <a:t>jeka</a:t>
            </a: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00056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ični oblačić 3"/>
          <p:cNvSpPr/>
          <p:nvPr/>
        </p:nvSpPr>
        <p:spPr>
          <a:xfrm>
            <a:off x="10698706" y="98006"/>
            <a:ext cx="1427327" cy="940061"/>
          </a:xfrm>
          <a:prstGeom prst="cloudCallou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5" name="Akcijski gumb: Pomoć 4">
            <a:hlinkClick r:id="" action="ppaction://noaction" highlightClick="1"/>
          </p:cNvPr>
          <p:cNvSpPr/>
          <p:nvPr/>
        </p:nvSpPr>
        <p:spPr>
          <a:xfrm>
            <a:off x="11026253" y="314170"/>
            <a:ext cx="655094" cy="507732"/>
          </a:xfrm>
          <a:prstGeom prst="actionButtonHelp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6" name="Naslov 1"/>
          <p:cNvSpPr txBox="1">
            <a:spLocks/>
          </p:cNvSpPr>
          <p:nvPr/>
        </p:nvSpPr>
        <p:spPr>
          <a:xfrm>
            <a:off x="1250405" y="781850"/>
            <a:ext cx="11558516" cy="9400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lef" panose="00000500000000000000" pitchFamily="2" charset="-79"/>
              </a:rPr>
              <a:t>Jeste li razumjeli?</a:t>
            </a:r>
            <a:endParaRPr lang="hr-HR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lef" panose="00000500000000000000" pitchFamily="2" charset="-79"/>
            </a:endParaRPr>
          </a:p>
        </p:txBody>
      </p:sp>
      <p:sp>
        <p:nvSpPr>
          <p:cNvPr id="8" name="Zvijezda s 5 krakova 7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2</a:t>
            </a:r>
          </a:p>
        </p:txBody>
      </p:sp>
      <p:sp>
        <p:nvSpPr>
          <p:cNvPr id="7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1250405" y="1721911"/>
            <a:ext cx="5569538" cy="4544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>
                <a:latin typeface="+mn-lt"/>
                <a:cs typeface="Arial" panose="020B0604020202020204" pitchFamily="34" charset="0"/>
              </a:rPr>
              <a:t>Što je izvor zvuka?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>
                <a:latin typeface="+mn-lt"/>
                <a:cs typeface="Arial" panose="020B0604020202020204" pitchFamily="34" charset="0"/>
              </a:rPr>
              <a:t>Kakvi valovi su zvučni valovi?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>
                <a:latin typeface="+mn-lt"/>
                <a:cs typeface="Arial" panose="020B0604020202020204" pitchFamily="34" charset="0"/>
              </a:rPr>
              <a:t>Koje frekvencije čuje ljudsko uho?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>
                <a:latin typeface="+mn-lt"/>
                <a:cs typeface="Arial" panose="020B0604020202020204" pitchFamily="34" charset="0"/>
              </a:rPr>
              <a:t>O čemu ovisi brzina zvuka?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>
                <a:latin typeface="+mn-lt"/>
                <a:cs typeface="Arial" panose="020B0604020202020204" pitchFamily="34" charset="0"/>
              </a:rPr>
              <a:t>Što je ultrazvuk?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dirty="0">
                <a:latin typeface="+mn-lt"/>
                <a:cs typeface="Arial" panose="020B0604020202020204" pitchFamily="34" charset="0"/>
              </a:rPr>
              <a:t>Što je infrazvuk?</a:t>
            </a:r>
          </a:p>
        </p:txBody>
      </p:sp>
    </p:spTree>
    <p:extLst>
      <p:ext uri="{BB962C8B-B14F-4D97-AF65-F5344CB8AC3E}">
        <p14:creationId xmlns:p14="http://schemas.microsoft.com/office/powerpoint/2010/main" val="70777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1"/>
          <p:cNvSpPr>
            <a:spLocks noGrp="1"/>
          </p:cNvSpPr>
          <p:nvPr>
            <p:ph type="title"/>
          </p:nvPr>
        </p:nvSpPr>
        <p:spPr>
          <a:xfrm>
            <a:off x="1082351" y="751544"/>
            <a:ext cx="10207625" cy="1325563"/>
          </a:xfrm>
        </p:spPr>
        <p:txBody>
          <a:bodyPr>
            <a:noAutofit/>
          </a:bodyPr>
          <a:lstStyle/>
          <a:p>
            <a:pPr algn="ctr"/>
            <a:r>
              <a:rPr lang="hr-HR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Klikom na interaktivnu umnu mapu ponovite ključne pojmove i provjerite znanje </a:t>
            </a:r>
            <a:endParaRPr lang="hr-HR" sz="3600" dirty="0">
              <a:latin typeface="+mn-lt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pic>
        <p:nvPicPr>
          <p:cNvPr id="2" name="Slika 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120" y="2077107"/>
            <a:ext cx="5794967" cy="414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92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"/>
          <p:cNvSpPr txBox="1">
            <a:spLocks noChangeArrowheads="1"/>
          </p:cNvSpPr>
          <p:nvPr/>
        </p:nvSpPr>
        <p:spPr bwMode="auto">
          <a:xfrm>
            <a:off x="1236372" y="1498150"/>
            <a:ext cx="80010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SzPct val="80000"/>
            </a:pP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Koje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izvore zvuka primjećuješ na slici?</a:t>
            </a:r>
          </a:p>
          <a:p>
            <a:pPr>
              <a:lnSpc>
                <a:spcPct val="150000"/>
              </a:lnSpc>
              <a:buSzPct val="80000"/>
            </a:pP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Što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titra u fruli, na bubnju i na gitari?</a:t>
            </a:r>
          </a:p>
          <a:p>
            <a:pPr>
              <a:lnSpc>
                <a:spcPct val="150000"/>
              </a:lnSpc>
              <a:buSzPct val="80000"/>
            </a:pP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Što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titra u našem grlu kada govorimo?</a:t>
            </a: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sp>
        <p:nvSpPr>
          <p:cNvPr id="2" name="TekstniOkvir 1"/>
          <p:cNvSpPr txBox="1"/>
          <p:nvPr/>
        </p:nvSpPr>
        <p:spPr>
          <a:xfrm>
            <a:off x="1236372" y="903000"/>
            <a:ext cx="3773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Razmislite! </a:t>
            </a:r>
            <a:endParaRPr lang="hr-HR" sz="32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75" y="3734874"/>
            <a:ext cx="4154423" cy="2472197"/>
          </a:xfrm>
          <a:prstGeom prst="rect">
            <a:avLst/>
          </a:prstGeom>
        </p:spPr>
      </p:pic>
      <p:pic>
        <p:nvPicPr>
          <p:cNvPr id="8" name="Picture 2" descr="C:\Users\Hp\Downloads\clapperboard-311792_1280.pn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8084" y="902999"/>
            <a:ext cx="1071676" cy="101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Slika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928083" y="2036684"/>
            <a:ext cx="1212399" cy="73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79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5"/>
          <p:cNvSpPr txBox="1">
            <a:spLocks noChangeArrowheads="1"/>
          </p:cNvSpPr>
          <p:nvPr/>
        </p:nvSpPr>
        <p:spPr bwMode="auto">
          <a:xfrm>
            <a:off x="1403796" y="1759430"/>
            <a:ext cx="9208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Što se događa s rižom kada udaramo olovkom po opni?</a:t>
            </a:r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5256263" y="3093407"/>
            <a:ext cx="3854710" cy="75469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3200" dirty="0">
                <a:cs typeface="Arial" pitchFamily="34" charset="0"/>
              </a:rPr>
              <a:t>Zvuk prenosi energiju.</a:t>
            </a:r>
          </a:p>
        </p:txBody>
      </p:sp>
      <p:pic>
        <p:nvPicPr>
          <p:cNvPr id="15364" name="Picture 7" descr="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778" y="2590801"/>
            <a:ext cx="2514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vijezda s 5 krakova 5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sp>
        <p:nvSpPr>
          <p:cNvPr id="2" name="TekstniOkvir 1"/>
          <p:cNvSpPr txBox="1"/>
          <p:nvPr/>
        </p:nvSpPr>
        <p:spPr>
          <a:xfrm>
            <a:off x="1287888" y="944047"/>
            <a:ext cx="61689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solidFill>
                  <a:srgbClr val="000099"/>
                </a:solidFill>
              </a:rPr>
              <a:t>Kako vidjeti zvuk? </a:t>
            </a:r>
            <a:endParaRPr lang="hr-HR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99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74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256620" y="837832"/>
            <a:ext cx="33198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Nastajanje zvuka</a:t>
            </a:r>
            <a:endParaRPr lang="en-US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2286001" y="1676401"/>
            <a:ext cx="7608493" cy="67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Titranjem tijela u elastičnom sredstvu nastaje zvuk.</a:t>
            </a:r>
            <a:endParaRPr lang="en-US" altLang="sr-Latn-RS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771349" y="5400676"/>
            <a:ext cx="110802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Izvor zvuka </a:t>
            </a:r>
            <a:r>
              <a:rPr lang="hr-HR" altLang="sr-Latn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je  </a:t>
            </a:r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neko tijelo koje titra (membrana </a:t>
            </a:r>
            <a:r>
              <a:rPr lang="hr-HR" altLang="sr-Latn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zvučnika ili glasnice)</a:t>
            </a:r>
            <a:r>
              <a:rPr lang="en-US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590801"/>
            <a:ext cx="375285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vijezda s 5 krakova 5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3119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3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1245191" y="971867"/>
            <a:ext cx="46978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Zvuk – longitudinalni val</a:t>
            </a:r>
            <a:endParaRPr lang="en-US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7410" name="TextBox 12"/>
          <p:cNvSpPr txBox="1">
            <a:spLocks noChangeArrowheads="1"/>
          </p:cNvSpPr>
          <p:nvPr/>
        </p:nvSpPr>
        <p:spPr bwMode="auto">
          <a:xfrm>
            <a:off x="2767013" y="4643438"/>
            <a:ext cx="68881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hr-HR" altLang="sr-Latn-RS" sz="2800" dirty="0"/>
              <a:t>Pri širenju zvuka čestice zraka titraju </a:t>
            </a:r>
            <a:r>
              <a:rPr lang="en-US" altLang="sr-Latn-RS" sz="2800" dirty="0"/>
              <a:t>paralelno</a:t>
            </a:r>
            <a:endParaRPr lang="hr-HR" altLang="sr-Latn-RS" sz="2800" dirty="0"/>
          </a:p>
          <a:p>
            <a:pPr algn="ctr">
              <a:lnSpc>
                <a:spcPct val="150000"/>
              </a:lnSpc>
            </a:pPr>
            <a:r>
              <a:rPr lang="hr-HR" altLang="sr-Latn-RS" sz="2800" dirty="0"/>
              <a:t> sa smjerom širenja zvuka.</a:t>
            </a:r>
            <a:endParaRPr lang="en-US" altLang="sr-Latn-RS" sz="2800" dirty="0"/>
          </a:p>
        </p:txBody>
      </p:sp>
      <p:pic>
        <p:nvPicPr>
          <p:cNvPr id="2" name="Picture 10" descr="ghdj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446" y="1854926"/>
            <a:ext cx="4680500" cy="248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5669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5"/>
          <p:cNvSpPr txBox="1">
            <a:spLocks noChangeArrowheads="1"/>
          </p:cNvSpPr>
          <p:nvPr/>
        </p:nvSpPr>
        <p:spPr bwMode="auto">
          <a:xfrm>
            <a:off x="1284515" y="1614033"/>
            <a:ext cx="90299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Usporedimo zvuk glazbene vilice s udaranjem čekića po stolu</a:t>
            </a:r>
          </a:p>
        </p:txBody>
      </p:sp>
      <p:sp>
        <p:nvSpPr>
          <p:cNvPr id="6" name="Zvijezda s 5 krakova 5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sp>
        <p:nvSpPr>
          <p:cNvPr id="2" name="TekstniOkvir 1"/>
          <p:cNvSpPr txBox="1"/>
          <p:nvPr/>
        </p:nvSpPr>
        <p:spPr>
          <a:xfrm>
            <a:off x="1284515" y="1002269"/>
            <a:ext cx="3592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Ton i šum </a:t>
            </a:r>
            <a:endParaRPr lang="hr-HR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583" y="2303975"/>
            <a:ext cx="3794449" cy="2387061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309" y="2314884"/>
            <a:ext cx="4273420" cy="2423968"/>
          </a:xfrm>
          <a:prstGeom prst="rect">
            <a:avLst/>
          </a:prstGeom>
        </p:spPr>
      </p:pic>
      <p:sp>
        <p:nvSpPr>
          <p:cNvPr id="5" name="TekstniOkvir 4"/>
          <p:cNvSpPr txBox="1"/>
          <p:nvPr/>
        </p:nvSpPr>
        <p:spPr>
          <a:xfrm>
            <a:off x="1380309" y="4990011"/>
            <a:ext cx="41060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/>
              <a:t>Ton</a:t>
            </a:r>
            <a:r>
              <a:rPr lang="hr-HR" sz="2000" dirty="0" smtClean="0"/>
              <a:t> nastaje pravilnim titranjem tijela </a:t>
            </a:r>
          </a:p>
          <a:p>
            <a:pPr algn="ctr"/>
            <a:r>
              <a:rPr lang="hr-HR" sz="2000" dirty="0" smtClean="0"/>
              <a:t>( glazbene vilice) .  </a:t>
            </a:r>
            <a:endParaRPr lang="hr-HR" sz="2000" dirty="0"/>
          </a:p>
        </p:txBody>
      </p:sp>
      <p:sp>
        <p:nvSpPr>
          <p:cNvPr id="11" name="TekstniOkvir 10"/>
          <p:cNvSpPr txBox="1"/>
          <p:nvPr/>
        </p:nvSpPr>
        <p:spPr>
          <a:xfrm>
            <a:off x="6528941" y="4990011"/>
            <a:ext cx="41060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b="1" dirty="0" smtClean="0"/>
              <a:t>Šum </a:t>
            </a:r>
            <a:r>
              <a:rPr lang="hr-HR" sz="2000" dirty="0" smtClean="0"/>
              <a:t>nastaje nepravilnim  titranjem tijela </a:t>
            </a:r>
          </a:p>
          <a:p>
            <a:pPr algn="ctr"/>
            <a:r>
              <a:rPr lang="hr-HR" sz="2000" dirty="0" smtClean="0"/>
              <a:t>(zvuk čekića) .  </a:t>
            </a:r>
            <a:endParaRPr lang="hr-HR" sz="2000" dirty="0"/>
          </a:p>
        </p:txBody>
      </p:sp>
      <p:pic>
        <p:nvPicPr>
          <p:cNvPr id="12" name="Picture 2" descr="C:\Users\Hp\Downloads\clapperboard-311792_1280.pn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8084" y="902999"/>
            <a:ext cx="1071676" cy="101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Slika 12"/>
          <p:cNvPicPr/>
          <p:nvPr/>
        </p:nvPicPr>
        <p:blipFill>
          <a:blip r:embed="rId6"/>
          <a:stretch>
            <a:fillRect/>
          </a:stretch>
        </p:blipFill>
        <p:spPr>
          <a:xfrm>
            <a:off x="10928083" y="2036684"/>
            <a:ext cx="1212399" cy="73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19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5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356361" y="801469"/>
            <a:ext cx="25051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Brzina zvuka</a:t>
            </a:r>
            <a:endParaRPr lang="en-US" sz="36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1418019" y="1445623"/>
            <a:ext cx="940674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Brzina </a:t>
            </a:r>
            <a:r>
              <a:rPr lang="hr-HR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zvuka ovisi </a:t>
            </a: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o sredstvu kojim se zvuk širi</a:t>
            </a:r>
            <a:r>
              <a:rPr lang="hr-HR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hr-HR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Što je veza među česticama sredstva jača, to je brzina zvuka veća. </a:t>
            </a:r>
            <a:endParaRPr lang="hr-HR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247013"/>
              </p:ext>
            </p:extLst>
          </p:nvPr>
        </p:nvGraphicFramePr>
        <p:xfrm>
          <a:off x="3429000" y="2812868"/>
          <a:ext cx="5072064" cy="2518041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536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6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8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hr-HR" sz="2000" dirty="0" smtClean="0">
                          <a:latin typeface="Arial" pitchFamily="34" charset="0"/>
                          <a:cs typeface="Arial" pitchFamily="34" charset="0"/>
                        </a:rPr>
                        <a:t>Sredstvo 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9" marR="91439" marT="45726" marB="45726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hr-HR" sz="2000" dirty="0" smtClean="0">
                          <a:latin typeface="Arial" pitchFamily="34" charset="0"/>
                          <a:cs typeface="Arial" pitchFamily="34" charset="0"/>
                        </a:rPr>
                        <a:t> Brzina</a:t>
                      </a:r>
                      <a:r>
                        <a:rPr lang="hr-HR" sz="2000" baseline="0" dirty="0" smtClean="0">
                          <a:latin typeface="Arial" pitchFamily="34" charset="0"/>
                          <a:cs typeface="Arial" pitchFamily="34" charset="0"/>
                        </a:rPr>
                        <a:t> m/s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9" marR="91439" marT="45726" marB="45726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9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hr-HR" sz="1800" dirty="0" smtClean="0"/>
                        <a:t>Zrak pri 0 °C</a:t>
                      </a:r>
                      <a:endParaRPr lang="en-US" sz="1800" dirty="0"/>
                    </a:p>
                  </a:txBody>
                  <a:tcPr marL="91439" marR="91439" marT="45726" marB="45726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hr-HR" sz="1800" dirty="0" smtClean="0"/>
                        <a:t>331</a:t>
                      </a:r>
                      <a:endParaRPr lang="en-US" sz="1800" dirty="0"/>
                    </a:p>
                  </a:txBody>
                  <a:tcPr marL="91439" marR="91439" marT="45726" marB="45726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hr-HR" sz="1800" dirty="0" smtClean="0"/>
                        <a:t>Zrak pri 20 °C</a:t>
                      </a:r>
                      <a:endParaRPr lang="en-US" sz="1800" dirty="0"/>
                    </a:p>
                  </a:txBody>
                  <a:tcPr marL="91439" marR="91439" marT="45726" marB="45726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hr-HR" sz="1800" dirty="0" smtClean="0"/>
                        <a:t>343</a:t>
                      </a:r>
                      <a:endParaRPr lang="en-US" sz="1800" dirty="0"/>
                    </a:p>
                  </a:txBody>
                  <a:tcPr marL="91439" marR="91439" marT="45726" marB="45726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9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hr-HR" sz="1800" dirty="0" smtClean="0"/>
                        <a:t>Voda</a:t>
                      </a:r>
                      <a:endParaRPr lang="en-US" sz="1800" dirty="0"/>
                    </a:p>
                  </a:txBody>
                  <a:tcPr marL="91439" marR="91439" marT="45726" marB="45726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hr-HR" sz="1800" dirty="0" smtClean="0"/>
                        <a:t>1 500</a:t>
                      </a:r>
                      <a:endParaRPr lang="en-US" sz="1800" dirty="0"/>
                    </a:p>
                  </a:txBody>
                  <a:tcPr marL="91439" marR="91439" marT="45726" marB="45726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29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hr-HR" sz="1800" dirty="0" smtClean="0"/>
                        <a:t>Željezo </a:t>
                      </a:r>
                      <a:endParaRPr lang="en-US" sz="1800" dirty="0"/>
                    </a:p>
                  </a:txBody>
                  <a:tcPr marL="91439" marR="91439" marT="45726" marB="45726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hr-HR" sz="1800" dirty="0" smtClean="0"/>
                        <a:t>5 120</a:t>
                      </a:r>
                      <a:endParaRPr lang="en-US" sz="1800" dirty="0"/>
                    </a:p>
                  </a:txBody>
                  <a:tcPr marL="91439" marR="91439" marT="45726" marB="45726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sp>
        <p:nvSpPr>
          <p:cNvPr id="2" name="Pravokutnik 1"/>
          <p:cNvSpPr/>
          <p:nvPr/>
        </p:nvSpPr>
        <p:spPr>
          <a:xfrm>
            <a:off x="2420643" y="5497825"/>
            <a:ext cx="79077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SzPct val="70000"/>
            </a:pPr>
            <a:r>
              <a:rPr lang="hr-HR" altLang="sr-Latn-R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hr-HR" altLang="sr-Latn-R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porastom temperature brzina zvuka raste.</a:t>
            </a:r>
            <a:endParaRPr lang="en-US" altLang="sr-Latn-RS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Slika 6">
            <a:hlinkClick r:id="rId2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0886419" y="1064712"/>
            <a:ext cx="859155" cy="981075"/>
          </a:xfrm>
          <a:prstGeom prst="rect">
            <a:avLst/>
          </a:prstGeom>
        </p:spPr>
      </p:pic>
      <p:sp>
        <p:nvSpPr>
          <p:cNvPr id="8" name="Tekstni okvir 2"/>
          <p:cNvSpPr txBox="1">
            <a:spLocks noChangeArrowheads="1"/>
          </p:cNvSpPr>
          <p:nvPr/>
        </p:nvSpPr>
        <p:spPr bwMode="auto">
          <a:xfrm>
            <a:off x="10964524" y="2260418"/>
            <a:ext cx="781050" cy="552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r-H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Virtualno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r-H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istraži</a:t>
            </a:r>
          </a:p>
        </p:txBody>
      </p:sp>
    </p:spTree>
    <p:extLst>
      <p:ext uri="{BB962C8B-B14F-4D97-AF65-F5344CB8AC3E}">
        <p14:creationId xmlns:p14="http://schemas.microsoft.com/office/powerpoint/2010/main" val="204335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1321526" y="899388"/>
            <a:ext cx="78997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0099"/>
                </a:solidFill>
                <a:cs typeface="Arial" pitchFamily="34" charset="0"/>
              </a:rPr>
              <a:t>Područje čujnosti u ovisnosti o frekvenciji</a:t>
            </a:r>
            <a:endParaRPr lang="en-US" sz="3600" dirty="0">
              <a:solidFill>
                <a:srgbClr val="000099"/>
              </a:solidFill>
              <a:cs typeface="Arial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937" y="1915887"/>
            <a:ext cx="5867400" cy="418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5294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8642" y="1160998"/>
            <a:ext cx="9949991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hr-HR" sz="2800" dirty="0">
                <a:cs typeface="Arial" pitchFamily="34" charset="0"/>
              </a:rPr>
              <a:t>Ljudsko uho čuje zvučne valove frekvencije </a:t>
            </a:r>
            <a:r>
              <a:rPr lang="hr-HR" sz="2800" dirty="0" smtClean="0">
                <a:cs typeface="Arial" pitchFamily="34" charset="0"/>
              </a:rPr>
              <a:t>od </a:t>
            </a:r>
            <a:r>
              <a:rPr lang="hr-HR" sz="2800" b="1" dirty="0" smtClean="0">
                <a:cs typeface="Arial" pitchFamily="34" charset="0"/>
              </a:rPr>
              <a:t>20 </a:t>
            </a:r>
            <a:r>
              <a:rPr lang="hr-HR" sz="2800" b="1" dirty="0">
                <a:cs typeface="Arial" pitchFamily="34" charset="0"/>
              </a:rPr>
              <a:t>Hz do 20 000 Hz</a:t>
            </a:r>
            <a:r>
              <a:rPr lang="hr-HR" sz="2800" dirty="0">
                <a:cs typeface="Arial" pitchFamily="34" charset="0"/>
              </a:rPr>
              <a:t>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46084" name="TextBox 2"/>
          <p:cNvSpPr txBox="1">
            <a:spLocks noChangeArrowheads="1"/>
          </p:cNvSpPr>
          <p:nvPr/>
        </p:nvSpPr>
        <p:spPr bwMode="auto">
          <a:xfrm>
            <a:off x="1318642" y="2276607"/>
            <a:ext cx="1050736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hr-HR" altLang="sr-Latn-RS" sz="2800" b="1" dirty="0" smtClean="0">
                <a:solidFill>
                  <a:srgbClr val="000099"/>
                </a:solidFill>
                <a:latin typeface="+mn-lt"/>
                <a:cs typeface="Arial" panose="020B0604020202020204" pitchFamily="34" charset="0"/>
              </a:rPr>
              <a:t>INFRAZVUK</a:t>
            </a: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 - </a:t>
            </a: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zvučni valovi frekvencije niže od </a:t>
            </a:r>
            <a:r>
              <a:rPr lang="en-US" altLang="sr-Latn-RS" sz="2800" b="1" dirty="0">
                <a:latin typeface="+mn-lt"/>
                <a:cs typeface="Arial" panose="020B0604020202020204" pitchFamily="34" charset="0"/>
              </a:rPr>
              <a:t>20 Hz</a:t>
            </a: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.</a:t>
            </a:r>
            <a:endParaRPr lang="en-US" altLang="sr-Latn-RS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Zvijezda s 5 krakova 8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pic>
        <p:nvPicPr>
          <p:cNvPr id="1032" name="Picture 8" descr="Dog, Animal, Portrait, Pet, Brown, Dog'S Eyes, Beag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642" y="3001866"/>
            <a:ext cx="4376764" cy="291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6425896" y="5765822"/>
            <a:ext cx="196188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hr-HR" altLang="sr-Latn-RS" sz="1400" dirty="0" smtClean="0"/>
              <a:t>Pas može čuti infrazvuk. </a:t>
            </a:r>
            <a:endParaRPr lang="hr-HR" altLang="sr-Latn-RS" sz="1400" dirty="0"/>
          </a:p>
        </p:txBody>
      </p:sp>
    </p:spTree>
    <p:extLst>
      <p:ext uri="{BB962C8B-B14F-4D97-AF65-F5344CB8AC3E}">
        <p14:creationId xmlns:p14="http://schemas.microsoft.com/office/powerpoint/2010/main" val="21692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084" grpId="0"/>
      <p:bldP spid="15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ija3" id="{DABE7C06-3859-4085-A9F7-3DA94A5CA651}" vid="{1EB91ACA-D9B5-428A-AC3D-F5A39C58D1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Prezentacija3</Template>
  <TotalTime>186</TotalTime>
  <Words>308</Words>
  <Application>Microsoft Office PowerPoint</Application>
  <PresentationFormat>Široki zaslon</PresentationFormat>
  <Paragraphs>69</Paragraphs>
  <Slides>13</Slides>
  <Notes>0</Notes>
  <HiddenSlides>0</HiddenSlides>
  <MMClips>0</MMClips>
  <ScaleCrop>false</ScaleCrop>
  <HeadingPairs>
    <vt:vector size="8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20" baseType="lpstr">
      <vt:lpstr>Alef</vt:lpstr>
      <vt:lpstr>Arial</vt:lpstr>
      <vt:lpstr>Calibri</vt:lpstr>
      <vt:lpstr>Calibri Light</vt:lpstr>
      <vt:lpstr>Times New Roman</vt:lpstr>
      <vt:lpstr>Tema sustava Office</vt:lpstr>
      <vt:lpstr>Equation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Ultrazvuk</vt:lpstr>
      <vt:lpstr>PowerPoint prezentacija</vt:lpstr>
      <vt:lpstr>PowerPoint prezentacija</vt:lpstr>
      <vt:lpstr>Klikom na interaktivnu umnu mapu ponovite ključne pojmove i provjerite znanje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Korisnik</dc:creator>
  <cp:lastModifiedBy>Hp</cp:lastModifiedBy>
  <cp:revision>23</cp:revision>
  <dcterms:created xsi:type="dcterms:W3CDTF">2020-09-12T17:39:48Z</dcterms:created>
  <dcterms:modified xsi:type="dcterms:W3CDTF">2020-10-25T19:18:08Z</dcterms:modified>
</cp:coreProperties>
</file>